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7" r:id="rId2"/>
    <p:sldId id="257" r:id="rId3"/>
    <p:sldId id="258" r:id="rId4"/>
    <p:sldId id="261" r:id="rId5"/>
    <p:sldId id="262" r:id="rId6"/>
    <p:sldId id="407" r:id="rId7"/>
    <p:sldId id="263" r:id="rId8"/>
    <p:sldId id="264" r:id="rId9"/>
    <p:sldId id="260" r:id="rId10"/>
    <p:sldId id="40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0016"/>
    <a:srgbClr val="FFE699"/>
    <a:srgbClr val="9F732A"/>
    <a:srgbClr val="D6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87" autoAdjust="0"/>
    <p:restoredTop sz="89426" autoAdjust="0"/>
  </p:normalViewPr>
  <p:slideViewPr>
    <p:cSldViewPr snapToGrid="0">
      <p:cViewPr varScale="1">
        <p:scale>
          <a:sx n="95" d="100"/>
          <a:sy n="95" d="100"/>
        </p:scale>
        <p:origin x="4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3" d="100"/>
          <a:sy n="63" d="100"/>
        </p:scale>
        <p:origin x="2919" y="5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76AA3247-C3B2-FC38-F8C1-FB1533235F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5EECBEE-D807-A155-83A1-923BE52CA7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7E7E0B-8299-4268-BF9E-FFFAAD90E9AC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67044E9-8224-99A9-3D30-19EBAC09B5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D8D3735-0E0F-FFEC-9A46-5A43C35771E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A8FA0-A491-422F-AFA7-B35577A1D8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3415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9D3CB-6863-46B9-9FE1-40391E75A563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0D164-3BA6-45D0-83C7-7A3F0AD27B2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营销目标：指完成阶段性营销目标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阶段性投放目的：指具体打成的效果转化目的，包括但不限于表单、激活、加粉等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总消耗：指该视频投放周期内，所有在投素材消耗的费用总计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70D164-3BA6-45D0-83C7-7A3F0AD27B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70D164-3BA6-45D0-83C7-7A3F0AD27B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70D164-3BA6-45D0-83C7-7A3F0AD27B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816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/>
              <a:t>结果：应前面目标的结果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70D164-3BA6-45D0-83C7-7A3F0AD27B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分析：即参赛公司来分析这个案例为何做得出色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70D164-3BA6-45D0-83C7-7A3F0AD27B2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0D164-3BA6-45D0-83C7-7A3F0AD27B2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390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5913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案例分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6F057BA6-CB37-446C-9DE4-E63C669FE4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其他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24C70F0-D207-4E88-8FEC-025F129F8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027909D-6FC3-452E-A742-F1F20A1CE6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426"/>
            <a:ext cx="12192000" cy="6851148"/>
          </a:xfrm>
          <a:prstGeom prst="rect">
            <a:avLst/>
          </a:prstGeom>
        </p:spPr>
      </p:pic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500693" y="5665120"/>
            <a:ext cx="2576507" cy="47659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altLang="en-US" dirty="0"/>
              <a:t>输入预算选择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文本&#10;&#10;描述已自动生成">
            <a:extLst>
              <a:ext uri="{FF2B5EF4-FFF2-40B4-BE49-F238E27FC236}">
                <a16:creationId xmlns:a16="http://schemas.microsoft.com/office/drawing/2014/main" id="{36E91A17-0F68-5343-BF7A-846B4E7E633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5403" y="498363"/>
            <a:ext cx="10515600" cy="293636"/>
          </a:xfrm>
        </p:spPr>
        <p:txBody>
          <a:bodyPr>
            <a:noAutofit/>
          </a:bodyPr>
          <a:lstStyle>
            <a:lvl1pPr>
              <a:defRPr sz="2400" b="1">
                <a:solidFill>
                  <a:srgbClr val="D7001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FB99F-2628-4767-B74F-C4F635259BA0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2D381-C3F9-4566-8ABF-789D531CE41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732557"/>
            <a:ext cx="12192000" cy="126000"/>
          </a:xfrm>
          <a:prstGeom prst="rect">
            <a:avLst/>
          </a:prstGeom>
          <a:solidFill>
            <a:srgbClr val="D7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-1"/>
            <a:ext cx="125206" cy="792000"/>
          </a:xfrm>
          <a:prstGeom prst="rect">
            <a:avLst/>
          </a:prstGeom>
          <a:solidFill>
            <a:srgbClr val="D7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AD4B0E4F-76BB-4DC8-A6E2-9497F3662A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200" y="0"/>
            <a:ext cx="790800" cy="87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037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背景图案&#10;&#10;描述已自动生成">
            <a:extLst>
              <a:ext uri="{FF2B5EF4-FFF2-40B4-BE49-F238E27FC236}">
                <a16:creationId xmlns:a16="http://schemas.microsoft.com/office/drawing/2014/main" id="{D0967BE4-6F39-2DD8-FBB6-2F73DC9A32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76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>
            <a:extLst>
              <a:ext uri="{FF2B5EF4-FFF2-40B4-BE49-F238E27FC236}">
                <a16:creationId xmlns:a16="http://schemas.microsoft.com/office/drawing/2014/main" id="{9D3F7B36-3AB1-4DA4-BA74-3B532BB182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048"/>
            <a:ext cx="12192000" cy="6851904"/>
          </a:xfrm>
          <a:prstGeom prst="rect">
            <a:avLst/>
          </a:prstGeom>
        </p:spPr>
      </p:pic>
      <p:sp>
        <p:nvSpPr>
          <p:cNvPr id="24" name="文本占位符 20"/>
          <p:cNvSpPr>
            <a:spLocks noGrp="1"/>
          </p:cNvSpPr>
          <p:nvPr>
            <p:ph type="body" sz="quarter" idx="12" hasCustomPrompt="1"/>
          </p:nvPr>
        </p:nvSpPr>
        <p:spPr>
          <a:xfrm>
            <a:off x="2611836" y="4785771"/>
            <a:ext cx="8766569" cy="1014757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输入作品名称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0" hasCustomPrompt="1"/>
          </p:nvPr>
        </p:nvSpPr>
        <p:spPr>
          <a:xfrm>
            <a:off x="798513" y="2986261"/>
            <a:ext cx="4468812" cy="88547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输入品牌名称</a:t>
            </a:r>
          </a:p>
        </p:txBody>
      </p:sp>
      <p:sp>
        <p:nvSpPr>
          <p:cNvPr id="22" name="文本占位符 20"/>
          <p:cNvSpPr>
            <a:spLocks noGrp="1"/>
          </p:cNvSpPr>
          <p:nvPr>
            <p:ph type="body" sz="quarter" idx="11" hasCustomPrompt="1"/>
          </p:nvPr>
        </p:nvSpPr>
        <p:spPr>
          <a:xfrm>
            <a:off x="6909594" y="2986261"/>
            <a:ext cx="4468812" cy="88547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输入公司名称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wj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3FB4D0D5-617E-45E6-AC12-3B2A25DDD4ED}"/>
              </a:ext>
            </a:extLst>
          </p:cNvPr>
          <p:cNvSpPr/>
          <p:nvPr userDrawn="1"/>
        </p:nvSpPr>
        <p:spPr>
          <a:xfrm>
            <a:off x="0" y="0"/>
            <a:ext cx="209550" cy="952500"/>
          </a:xfrm>
          <a:prstGeom prst="rect">
            <a:avLst/>
          </a:prstGeom>
          <a:solidFill>
            <a:srgbClr val="D5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EC37DD4-3E07-4708-81AE-CF2B8CBCFF6D}"/>
              </a:ext>
            </a:extLst>
          </p:cNvPr>
          <p:cNvSpPr/>
          <p:nvPr userDrawn="1"/>
        </p:nvSpPr>
        <p:spPr>
          <a:xfrm>
            <a:off x="-9526" y="6667500"/>
            <a:ext cx="12201525" cy="190500"/>
          </a:xfrm>
          <a:prstGeom prst="rect">
            <a:avLst/>
          </a:prstGeom>
          <a:solidFill>
            <a:srgbClr val="D5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39E420A-1C15-4179-96C1-4E43077663DA}"/>
              </a:ext>
            </a:extLst>
          </p:cNvPr>
          <p:cNvSpPr txBox="1"/>
          <p:nvPr userDrawn="1"/>
        </p:nvSpPr>
        <p:spPr>
          <a:xfrm>
            <a:off x="504824" y="490835"/>
            <a:ext cx="17811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D5001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背景及目标</a:t>
            </a:r>
          </a:p>
        </p:txBody>
      </p:sp>
      <p:pic>
        <p:nvPicPr>
          <p:cNvPr id="13" name="图片 12" descr="徽标&#10;&#10;描述已自动生成">
            <a:extLst>
              <a:ext uri="{FF2B5EF4-FFF2-40B4-BE49-F238E27FC236}">
                <a16:creationId xmlns:a16="http://schemas.microsoft.com/office/drawing/2014/main" id="{DC080EB2-4D5D-42C9-A768-A55ED7DB66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4537" y="133486"/>
            <a:ext cx="795716" cy="884129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b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DD6FC790-3692-4B71-A2C1-2366B55DDF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创意诠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038691F-416F-40A8-BA2C-D1C51BC035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14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CCFFCAD6-B2AA-E70F-07FA-026A583B67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052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案例结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579438" y="2057400"/>
            <a:ext cx="11033125" cy="4327525"/>
          </a:xfrm>
        </p:spPr>
        <p:txBody>
          <a:bodyPr/>
          <a:lstStyle/>
          <a:p>
            <a:pPr lvl="0"/>
            <a:r>
              <a:rPr lang="zh-CN" altLang="en-US" dirty="0"/>
              <a:t>输入内容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A318AA75-53DE-45A4-99A7-B917541C0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525" y="3426"/>
            <a:ext cx="12192000" cy="6851148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C4FA-2C2F-498E-82B3-0A8EE9A836D8}" type="datetimeFigureOut">
              <a:rPr lang="zh-CN" altLang="en-US" smtClean="0"/>
              <a:t>2024/3/22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871BD-7325-4A0D-A9C6-B7A156D95B4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50" r:id="rId2"/>
    <p:sldLayoutId id="2147483670" r:id="rId3"/>
    <p:sldLayoutId id="2147483651" r:id="rId4"/>
    <p:sldLayoutId id="2147483652" r:id="rId5"/>
    <p:sldLayoutId id="2147483653" r:id="rId6"/>
    <p:sldLayoutId id="2147483654" r:id="rId7"/>
    <p:sldLayoutId id="2147483669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171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>
            <a:extLst>
              <a:ext uri="{FF2B5EF4-FFF2-40B4-BE49-F238E27FC236}">
                <a16:creationId xmlns:a16="http://schemas.microsoft.com/office/drawing/2014/main" id="{B7D938FB-F59E-47BB-B522-F7EE1D6A9DE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C91E8B5-A1E1-4D74-9282-F6CC849311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D0EDD6B7-D162-4350-9A3B-3557AF02CC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553200"/>
            <a:ext cx="12192000" cy="304800"/>
          </a:xfrm>
          <a:prstGeom prst="rect">
            <a:avLst/>
          </a:prstGeom>
          <a:solidFill>
            <a:srgbClr val="D600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内容占位符 1">
            <a:extLst>
              <a:ext uri="{FF2B5EF4-FFF2-40B4-BE49-F238E27FC236}">
                <a16:creationId xmlns:a16="http://schemas.microsoft.com/office/drawing/2014/main" id="{05A41D6A-9EDE-65D9-EB61-CA858886D9B7}"/>
              </a:ext>
            </a:extLst>
          </p:cNvPr>
          <p:cNvSpPr txBox="1">
            <a:spLocks/>
          </p:cNvSpPr>
          <p:nvPr/>
        </p:nvSpPr>
        <p:spPr>
          <a:xfrm>
            <a:off x="1004914" y="1860698"/>
            <a:ext cx="8628184" cy="370835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ea"/>
              <a:buAutoNum type="ea1JpnChsDbPeriod"/>
            </a:pPr>
            <a:r>
              <a:rPr lang="zh-CN" altLang="en-US" dirty="0"/>
              <a:t>项目目标</a:t>
            </a:r>
            <a:endParaRPr lang="en-US" altLang="zh-CN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dirty="0"/>
              <a:t>1.</a:t>
            </a:r>
            <a:r>
              <a:rPr lang="zh-CN" altLang="en-US" dirty="0"/>
              <a:t>营销目标：</a:t>
            </a:r>
            <a:r>
              <a:rPr lang="en-US" altLang="zh-CN" dirty="0"/>
              <a:t>__________________</a:t>
            </a:r>
          </a:p>
          <a:p>
            <a:pPr marL="0" indent="0">
              <a:lnSpc>
                <a:spcPts val="800"/>
              </a:lnSpc>
              <a:buFont typeface="Arial" panose="020B0604020202020204" pitchFamily="34" charset="0"/>
              <a:buNone/>
            </a:pPr>
            <a:r>
              <a:rPr lang="en-US" altLang="zh-CN" dirty="0"/>
              <a:t> </a:t>
            </a:r>
            <a:r>
              <a:rPr lang="zh-CN" altLang="en-US" sz="1600" i="1" dirty="0">
                <a:solidFill>
                  <a:srgbClr val="FF0000"/>
                </a:solidFill>
              </a:rPr>
              <a:t>（指完成阶段性营销目标）</a:t>
            </a:r>
            <a:endParaRPr lang="en-US" altLang="zh-CN" sz="1600" i="1" dirty="0">
              <a:solidFill>
                <a:srgbClr val="FF0000"/>
              </a:solidFill>
            </a:endParaRPr>
          </a:p>
          <a:p>
            <a:pPr marL="0" indent="0">
              <a:lnSpc>
                <a:spcPts val="800"/>
              </a:lnSpc>
              <a:buFont typeface="Arial" panose="020B0604020202020204" pitchFamily="34" charset="0"/>
              <a:buNone/>
            </a:pPr>
            <a:endParaRPr lang="en-US" altLang="zh-CN" sz="1600" i="1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dirty="0"/>
              <a:t>2.</a:t>
            </a:r>
            <a:r>
              <a:rPr lang="zh-CN" altLang="en-US" dirty="0"/>
              <a:t>此阶段性投放目的</a:t>
            </a:r>
            <a:r>
              <a:rPr lang="en-US" altLang="zh-CN" dirty="0"/>
              <a:t>: ___________________</a:t>
            </a:r>
          </a:p>
          <a:p>
            <a:pPr marL="0" indent="0">
              <a:lnSpc>
                <a:spcPts val="800"/>
              </a:lnSpc>
              <a:buFont typeface="Arial" panose="020B0604020202020204" pitchFamily="34" charset="0"/>
              <a:buNone/>
            </a:pPr>
            <a:r>
              <a:rPr lang="zh-CN" altLang="en-US" sz="1600" i="1" dirty="0">
                <a:solidFill>
                  <a:srgbClr val="FF0000"/>
                </a:solidFill>
              </a:rPr>
              <a:t>（指具体打成的效果转化目的，包括但不限于表单、激活、加粉等）</a:t>
            </a:r>
            <a:endParaRPr lang="en-US" altLang="zh-CN" sz="1600" i="1" dirty="0">
              <a:solidFill>
                <a:srgbClr val="FF0000"/>
              </a:solidFill>
            </a:endParaRPr>
          </a:p>
          <a:p>
            <a:pPr marL="0" indent="0">
              <a:lnSpc>
                <a:spcPts val="800"/>
              </a:lnSpc>
              <a:buFont typeface="Arial" panose="020B0604020202020204" pitchFamily="34" charset="0"/>
              <a:buNone/>
            </a:pPr>
            <a:endParaRPr lang="en-US" altLang="zh-CN" sz="1600" i="1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dirty="0"/>
              <a:t>3.</a:t>
            </a:r>
            <a:r>
              <a:rPr lang="zh-CN" altLang="en-US" dirty="0"/>
              <a:t>该竖版效果视频投放周期：</a:t>
            </a:r>
            <a:r>
              <a:rPr lang="en-US" altLang="zh-CN" dirty="0"/>
              <a:t>_________</a:t>
            </a:r>
            <a:r>
              <a:rPr lang="zh-CN" altLang="en-US" dirty="0"/>
              <a:t>天</a:t>
            </a:r>
            <a:endParaRPr lang="en-US" altLang="zh-CN" dirty="0"/>
          </a:p>
          <a:p>
            <a:pPr marL="0" indent="0">
              <a:buFont typeface="Arial" panose="020B0604020202020204" pitchFamily="34" charset="0"/>
              <a:buNone/>
            </a:pPr>
            <a:endParaRPr lang="en-US" altLang="zh-CN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CN" dirty="0"/>
              <a:t>4.</a:t>
            </a:r>
            <a:r>
              <a:rPr lang="zh-CN" altLang="en-US" dirty="0"/>
              <a:t>投放周期内总消耗：</a:t>
            </a:r>
            <a:r>
              <a:rPr lang="zh-CN" altLang="en-US" dirty="0">
                <a:solidFill>
                  <a:srgbClr val="535353"/>
                </a:solidFill>
                <a:sym typeface="微软雅黑" panose="020B0503020204020204" pitchFamily="34" charset="-122"/>
              </a:rPr>
              <a:t>请填写</a:t>
            </a:r>
            <a:r>
              <a:rPr lang="en-US" altLang="zh-CN" u="sng" dirty="0">
                <a:solidFill>
                  <a:srgbClr val="FF0000"/>
                </a:solidFill>
              </a:rPr>
              <a:t>X</a:t>
            </a:r>
            <a:r>
              <a:rPr lang="zh-CN" altLang="en-US" dirty="0">
                <a:solidFill>
                  <a:srgbClr val="535353"/>
                </a:solidFill>
                <a:sym typeface="微软雅黑" panose="020B0503020204020204" pitchFamily="34" charset="-122"/>
              </a:rPr>
              <a:t>预算选择</a:t>
            </a:r>
            <a:r>
              <a:rPr lang="zh-CN" altLang="zh-CN" dirty="0">
                <a:solidFill>
                  <a:srgbClr val="535353"/>
                </a:solidFill>
                <a:sym typeface="微软雅黑" panose="020B0503020204020204" pitchFamily="34" charset="-122"/>
              </a:rPr>
              <a:t> [             ]</a:t>
            </a:r>
            <a:r>
              <a:rPr lang="zh-CN" altLang="en-US" dirty="0">
                <a:solidFill>
                  <a:srgbClr val="FF0000"/>
                </a:solidFill>
              </a:rPr>
              <a:t>  </a:t>
            </a:r>
            <a:endParaRPr lang="en-US" altLang="zh-CN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zh-CN" altLang="en-US" sz="1600" i="1" u="sng" dirty="0">
                <a:solidFill>
                  <a:srgbClr val="FF0000"/>
                </a:solidFill>
              </a:rPr>
              <a:t>（总消耗为该视频投放周期内，所有在投素材消耗的费用总计）</a:t>
            </a:r>
            <a:endParaRPr lang="en-US" altLang="zh-CN" sz="1600" i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FB209EDE-64C1-5F79-E560-D0B39433AF79}"/>
              </a:ext>
            </a:extLst>
          </p:cNvPr>
          <p:cNvSpPr txBox="1"/>
          <p:nvPr/>
        </p:nvSpPr>
        <p:spPr>
          <a:xfrm>
            <a:off x="3751521" y="2325705"/>
            <a:ext cx="4876664" cy="337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参赛视频：</a:t>
            </a:r>
            <a:r>
              <a:rPr lang="en-US" altLang="zh-CN" sz="1600" u="sng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篇</a:t>
            </a:r>
            <a:r>
              <a:rPr lang="en-US" altLang="zh-CN" sz="1200" i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200" i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名称</a:t>
            </a:r>
            <a:r>
              <a:rPr lang="en-US" altLang="zh-CN" sz="1200" i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本次投放表现总计消耗量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占总消耗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 ：</a:t>
            </a:r>
            <a:r>
              <a:rPr lang="zh-CN" altLang="en-US" sz="1600" u="sng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           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总曝光量：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__________W+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总点击数：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__________W+</a:t>
            </a:r>
            <a:endParaRPr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总互动量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Wingdings" pitchFamily="2" charset="2"/>
              </a:rPr>
              <a:t>（点赞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Wingdings" pitchFamily="2" charset="2"/>
              </a:rPr>
              <a:t>+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Wingdings" pitchFamily="2" charset="2"/>
              </a:rPr>
              <a:t>评论）：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__________W+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平均转换率：</a:t>
            </a:r>
            <a:r>
              <a:rPr lang="zh-CN" altLang="en-US" sz="1600" u="sng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%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有效播放率：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__________%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（播放时长≥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10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秒为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次有效）</a:t>
            </a:r>
            <a:endParaRPr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单日最高消耗量：</a:t>
            </a:r>
            <a:r>
              <a:rPr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_________</a:t>
            </a:r>
            <a:r>
              <a:rPr lang="zh-CN" altLang="en-US" sz="1600" dirty="0">
                <a:latin typeface="Microsoft YaHei" panose="020B0503020204020204" pitchFamily="34" charset="-122"/>
                <a:ea typeface="Microsoft YaHei" panose="020B0503020204020204" pitchFamily="34" charset="-122"/>
                <a:sym typeface="微软雅黑" panose="020B0503020204020204" pitchFamily="34" charset="-122"/>
              </a:rPr>
              <a:t>（单位：万）</a:t>
            </a:r>
            <a:endParaRPr lang="en-US" altLang="zh-CN" sz="1600" dirty="0">
              <a:latin typeface="Microsoft YaHei" panose="020B0503020204020204" pitchFamily="34" charset="-122"/>
              <a:ea typeface="Microsoft YaHei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695017E4-389A-8B2D-402C-10F39017A614}"/>
              </a:ext>
            </a:extLst>
          </p:cNvPr>
          <p:cNvSpPr/>
          <p:nvPr/>
        </p:nvSpPr>
        <p:spPr>
          <a:xfrm>
            <a:off x="1137338" y="1901854"/>
            <a:ext cx="2180291" cy="422048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报奖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视频素材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（必填）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5E347B7F-3040-02BF-702F-4392D48D6BD2}"/>
              </a:ext>
            </a:extLst>
          </p:cNvPr>
          <p:cNvSpPr/>
          <p:nvPr/>
        </p:nvSpPr>
        <p:spPr>
          <a:xfrm>
            <a:off x="2761067" y="3083194"/>
            <a:ext cx="2361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同期投放素材</a:t>
            </a:r>
            <a:r>
              <a:rPr lang="zh-CN" altLang="en-US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endParaRPr lang="en-US" altLang="zh-CN" sz="14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篇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名称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</a:p>
          <a:p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总计消耗量（占总消耗）： </a:t>
            </a:r>
            <a:endParaRPr lang="en-US" altLang="zh-CN" sz="14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</a:t>
            </a:r>
            <a:r>
              <a:rPr lang="en-US" altLang="zh-CN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%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EAD397B-52F5-D363-31BF-36C449ED7E6F}"/>
              </a:ext>
            </a:extLst>
          </p:cNvPr>
          <p:cNvSpPr/>
          <p:nvPr/>
        </p:nvSpPr>
        <p:spPr>
          <a:xfrm>
            <a:off x="2838726" y="595920"/>
            <a:ext cx="1418862" cy="233894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同期</a:t>
            </a:r>
            <a:r>
              <a:rPr lang="zh-CN" altLang="en-US" dirty="0">
                <a:solidFill>
                  <a:schemeClr val="tx1"/>
                </a:solidFill>
                <a:highlight>
                  <a:srgbClr val="FFFF00"/>
                </a:highlight>
                <a:latin typeface="Microsoft YaHei" panose="020B0503020204020204" pitchFamily="34" charset="-122"/>
                <a:ea typeface="Microsoft YaHei" panose="020B0503020204020204" pitchFamily="34" charset="-122"/>
              </a:rPr>
              <a:t>其他</a:t>
            </a:r>
            <a:endParaRPr lang="en-US" altLang="zh-CN" dirty="0">
              <a:solidFill>
                <a:schemeClr val="tx1"/>
              </a:solidFill>
              <a:highlight>
                <a:srgbClr val="FFFF00"/>
              </a:highlight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视频素材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（必填）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BBD4F42A-325D-3F8D-0286-8BC086F749BA}"/>
              </a:ext>
            </a:extLst>
          </p:cNvPr>
          <p:cNvSpPr/>
          <p:nvPr/>
        </p:nvSpPr>
        <p:spPr>
          <a:xfrm>
            <a:off x="4856871" y="595919"/>
            <a:ext cx="1418862" cy="233894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同期</a:t>
            </a:r>
            <a:r>
              <a:rPr lang="zh-CN" altLang="en-US" dirty="0">
                <a:solidFill>
                  <a:schemeClr val="tx1"/>
                </a:solidFill>
                <a:highlight>
                  <a:srgbClr val="FFFF00"/>
                </a:highlight>
                <a:latin typeface="Microsoft YaHei" panose="020B0503020204020204" pitchFamily="34" charset="-122"/>
                <a:ea typeface="Microsoft YaHei" panose="020B0503020204020204" pitchFamily="34" charset="-122"/>
              </a:rPr>
              <a:t>其他</a:t>
            </a:r>
            <a:endParaRPr lang="en-US" altLang="zh-CN" dirty="0">
              <a:solidFill>
                <a:schemeClr val="tx1"/>
              </a:solidFill>
              <a:highlight>
                <a:srgbClr val="FFFF00"/>
              </a:highlight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视频素材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（必填）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25B6D66B-940E-0EE4-9BA7-C483A37D1CD8}"/>
              </a:ext>
            </a:extLst>
          </p:cNvPr>
          <p:cNvSpPr/>
          <p:nvPr/>
        </p:nvSpPr>
        <p:spPr>
          <a:xfrm>
            <a:off x="6875016" y="605899"/>
            <a:ext cx="1418862" cy="233894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同期</a:t>
            </a:r>
            <a:r>
              <a:rPr lang="zh-CN" altLang="en-US" dirty="0">
                <a:solidFill>
                  <a:schemeClr val="tx1"/>
                </a:solidFill>
                <a:highlight>
                  <a:srgbClr val="FFFF00"/>
                </a:highlight>
                <a:latin typeface="Microsoft YaHei" panose="020B0503020204020204" pitchFamily="34" charset="-122"/>
                <a:ea typeface="Microsoft YaHei" panose="020B0503020204020204" pitchFamily="34" charset="-122"/>
              </a:rPr>
              <a:t>其他</a:t>
            </a:r>
            <a:endParaRPr lang="en-US" altLang="zh-CN" dirty="0">
              <a:solidFill>
                <a:schemeClr val="tx1"/>
              </a:solidFill>
              <a:highlight>
                <a:srgbClr val="FFFF00"/>
              </a:highlight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视频素材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（必填）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8ED5772A-3275-AA59-0079-94CE3C06A008}"/>
              </a:ext>
            </a:extLst>
          </p:cNvPr>
          <p:cNvSpPr/>
          <p:nvPr/>
        </p:nvSpPr>
        <p:spPr>
          <a:xfrm>
            <a:off x="2838726" y="4211938"/>
            <a:ext cx="1418862" cy="233894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同期副投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视频素材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4</a:t>
            </a:r>
            <a:endParaRPr lang="zh-CN" altLang="en-US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6C4CF96-1564-230D-CBE5-A53387E381EE}"/>
              </a:ext>
            </a:extLst>
          </p:cNvPr>
          <p:cNvSpPr/>
          <p:nvPr/>
        </p:nvSpPr>
        <p:spPr>
          <a:xfrm>
            <a:off x="4778839" y="3083194"/>
            <a:ext cx="2361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同期投放素材</a:t>
            </a:r>
            <a:r>
              <a:rPr lang="zh-CN" altLang="en-US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endParaRPr lang="en-US" altLang="zh-CN" sz="14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篇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名称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</a:p>
          <a:p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总计消耗量（占总消耗）： </a:t>
            </a:r>
            <a:endParaRPr lang="en-US" altLang="zh-CN" sz="14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</a:t>
            </a:r>
            <a:r>
              <a:rPr lang="en-US" altLang="zh-CN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%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4D2325E-35D3-EA6C-3132-34C4B061D8D1}"/>
              </a:ext>
            </a:extLst>
          </p:cNvPr>
          <p:cNvSpPr/>
          <p:nvPr/>
        </p:nvSpPr>
        <p:spPr>
          <a:xfrm>
            <a:off x="6796972" y="3083194"/>
            <a:ext cx="2361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同期投放素材</a:t>
            </a:r>
            <a:r>
              <a:rPr lang="zh-CN" altLang="en-US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endParaRPr lang="en-US" altLang="zh-CN" sz="14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篇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名称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</a:p>
          <a:p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总计消耗量（占总消耗）： </a:t>
            </a:r>
            <a:endParaRPr lang="en-US" altLang="zh-CN" sz="14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</a:t>
            </a:r>
            <a:r>
              <a:rPr lang="en-US" altLang="zh-CN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%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9BFD13AA-66CE-2951-4EE4-DB7F35B7B990}"/>
              </a:ext>
            </a:extLst>
          </p:cNvPr>
          <p:cNvSpPr/>
          <p:nvPr/>
        </p:nvSpPr>
        <p:spPr>
          <a:xfrm>
            <a:off x="4257588" y="4995830"/>
            <a:ext cx="34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同期投放素材</a:t>
            </a:r>
            <a:r>
              <a:rPr lang="zh-CN" altLang="en-US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endParaRPr lang="en-US" altLang="zh-CN" sz="14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篇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名称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</a:p>
          <a:p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总计消耗量（占总消耗）： </a:t>
            </a:r>
            <a:endParaRPr lang="en-US" altLang="zh-CN" sz="14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</a:t>
            </a:r>
            <a:r>
              <a:rPr lang="en-US" altLang="zh-CN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%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90390DF-1794-836B-5798-E59DAFFDDB21}"/>
              </a:ext>
            </a:extLst>
          </p:cNvPr>
          <p:cNvSpPr/>
          <p:nvPr/>
        </p:nvSpPr>
        <p:spPr>
          <a:xfrm>
            <a:off x="6875016" y="4211938"/>
            <a:ext cx="1418862" cy="233894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同期副投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zh-CN" altLang="en-US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视频素材</a:t>
            </a:r>
            <a:endParaRPr lang="en-US" altLang="zh-CN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/>
            <a:r>
              <a:rPr lang="en-US" altLang="zh-CN" dirty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5</a:t>
            </a:r>
            <a:endParaRPr lang="zh-CN" altLang="en-US" dirty="0">
              <a:solidFill>
                <a:schemeClr val="tx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FCA2AFF-8509-797F-6F8E-BC9D40D92484}"/>
              </a:ext>
            </a:extLst>
          </p:cNvPr>
          <p:cNvSpPr/>
          <p:nvPr/>
        </p:nvSpPr>
        <p:spPr>
          <a:xfrm>
            <a:off x="8289578" y="4995831"/>
            <a:ext cx="34253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同期投放素材</a:t>
            </a:r>
            <a:r>
              <a:rPr lang="zh-CN" altLang="en-US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：</a:t>
            </a:r>
            <a:endParaRPr lang="en-US" altLang="zh-CN" sz="1400" b="1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篇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</a:t>
            </a:r>
            <a:r>
              <a:rPr lang="zh-CN" altLang="en-US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名称</a:t>
            </a:r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</a:p>
          <a:p>
            <a:r>
              <a:rPr lang="zh-CN" altLang="en-US" sz="1400" b="1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总计消耗量（占总消耗）： </a:t>
            </a:r>
            <a:endParaRPr lang="en-US" altLang="zh-CN" sz="1400" b="1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r>
              <a:rPr lang="en-US" altLang="zh-CN" sz="1400" b="1" u="sng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    </a:t>
            </a:r>
            <a:r>
              <a:rPr lang="en-US" altLang="zh-CN" sz="1400" b="1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1579055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396</Words>
  <Application>Microsoft Office PowerPoint</Application>
  <PresentationFormat>宽屏</PresentationFormat>
  <Paragraphs>72</Paragraphs>
  <Slides>10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等线</vt:lpstr>
      <vt:lpstr>等线 Light</vt:lpstr>
      <vt:lpstr>微软雅黑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 ye</dc:creator>
  <cp:lastModifiedBy>caliven</cp:lastModifiedBy>
  <cp:revision>59</cp:revision>
  <dcterms:created xsi:type="dcterms:W3CDTF">2021-03-17T12:37:00Z</dcterms:created>
  <dcterms:modified xsi:type="dcterms:W3CDTF">2024-03-22T06:18:12Z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EF6EBFAE62B94E87ADB8485EF5F14AB4</vt:lpwstr>
  </property>
  <property fmtid="{D5CDD505-2E9C-101B-9397-08002B2CF9AE}" pid="3" name="KSOProductBuildVer">
    <vt:lpwstr>2052-11.1.0.10356</vt:lpwstr>
  </property>
</Properties>
</file>